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  <p:sldMasterId id="2147483734" r:id="rId5"/>
    <p:sldMasterId id="2147483737" r:id="rId6"/>
  </p:sldMasterIdLst>
  <p:notesMasterIdLst>
    <p:notesMasterId r:id="rId17"/>
  </p:notesMasterIdLst>
  <p:sldIdLst>
    <p:sldId id="1196" r:id="rId7"/>
    <p:sldId id="258" r:id="rId8"/>
    <p:sldId id="286" r:id="rId9"/>
    <p:sldId id="1195" r:id="rId10"/>
    <p:sldId id="283" r:id="rId11"/>
    <p:sldId id="261" r:id="rId12"/>
    <p:sldId id="270" r:id="rId13"/>
    <p:sldId id="1189" r:id="rId14"/>
    <p:sldId id="349" r:id="rId15"/>
    <p:sldId id="119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00"/>
    <a:srgbClr val="1496D9"/>
    <a:srgbClr val="5CEFF2"/>
    <a:srgbClr val="F76527"/>
    <a:srgbClr val="335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>
        <p:guide orient="horz" pos="3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AA5BE-A2AC-47E3-9EF2-A52510CD062C}" type="datetimeFigureOut">
              <a:rPr lang="nl-NL" smtClean="0"/>
              <a:t>22-4-2023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0F32-5A3D-49C9-9BDF-876BEA9A94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84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0F32-5A3D-49C9-9BDF-876BEA9A94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35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0F32-5A3D-49C9-9BDF-876BEA9A94F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24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0F32-5A3D-49C9-9BDF-876BEA9A94F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68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0F32-5A3D-49C9-9BDF-876BEA9A94F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39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1729" y="2771548"/>
            <a:ext cx="91440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48074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"/>
            <a:ext cx="10392000" cy="1324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324800"/>
            <a:ext cx="10392000" cy="43513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0"/>
            <a:ext cx="12192000" cy="1016000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accent3"/>
                </a:solidFill>
                <a:latin typeface="Fira Sans" panose="020B05030500000200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4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0"/>
            <a:ext cx="12191999" cy="101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0"/>
            <a:ext cx="10392000" cy="13248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1324800"/>
            <a:ext cx="10392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accent2"/>
                </a:solidFill>
                <a:latin typeface="Fira Sans" panose="020B05030500000200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151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"/>
            <a:ext cx="10392000" cy="1324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324800"/>
            <a:ext cx="10392000" cy="43513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0"/>
            <a:ext cx="12191999" cy="1016000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accent2"/>
                </a:solidFill>
                <a:latin typeface="Fira Sans" panose="020B05030500000200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921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311729" y="2771548"/>
            <a:ext cx="91440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49211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311729" y="2771548"/>
            <a:ext cx="91440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67430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3750"/>
            <a:ext cx="12191999" cy="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0"/>
            <a:ext cx="103920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1" y="1325564"/>
            <a:ext cx="10392000" cy="43223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accent3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copyright© 2022 - WTS Energy</a:t>
            </a:r>
          </a:p>
        </p:txBody>
      </p:sp>
      <p:sp>
        <p:nvSpPr>
          <p:cNvPr id="4" name="Rechthoek 3"/>
          <p:cNvSpPr/>
          <p:nvPr/>
        </p:nvSpPr>
        <p:spPr>
          <a:xfrm>
            <a:off x="11292000" y="838200"/>
            <a:ext cx="900000" cy="854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2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3750"/>
            <a:ext cx="12191999" cy="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0"/>
            <a:ext cx="10392000" cy="1279071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00000" y="1279071"/>
            <a:ext cx="10392000" cy="1500187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Klik om de ondertitelstijl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accent3"/>
                </a:solidFill>
                <a:latin typeface="Fira Sans" panose="020B05030500000200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87659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3750"/>
            <a:ext cx="12191999" cy="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2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copyright© 2022 - WTS Energy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00000" y="0"/>
            <a:ext cx="103920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900001" y="1325564"/>
            <a:ext cx="10392000" cy="43223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45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3750"/>
            <a:ext cx="12191999" cy="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2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copyright© 2022 - WTS Energy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00000" y="0"/>
            <a:ext cx="10392000" cy="1279071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00000" y="1279071"/>
            <a:ext cx="10392000" cy="1500187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992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1729" y="1878920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17172" y="435859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8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0"/>
            <a:ext cx="12192000" cy="101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0"/>
            <a:ext cx="10392000" cy="13248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1324800"/>
            <a:ext cx="10392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accent3"/>
                </a:solidFill>
                <a:latin typeface="Fira Sans" panose="020B05030500000200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5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64000" y="0"/>
            <a:ext cx="1115785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64000" y="1325563"/>
            <a:ext cx="1115785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7309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4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00000" y="1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324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6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00000" y="1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324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51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636814" y="0"/>
            <a:ext cx="10710636" cy="127907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200" dirty="0">
                <a:solidFill>
                  <a:schemeClr val="accent4"/>
                </a:solidFill>
              </a:rPr>
              <a:t>WR &amp; WTS Guyana Presentation</a:t>
            </a:r>
            <a:endParaRPr lang="nl-NL" sz="4200" dirty="0">
              <a:solidFill>
                <a:schemeClr val="accent4"/>
              </a:solidFill>
            </a:endParaRPr>
          </a:p>
        </p:txBody>
      </p:sp>
      <p:sp>
        <p:nvSpPr>
          <p:cNvPr id="14" name="Tijdelijke aanduiding voor voettekst 3">
            <a:extLst>
              <a:ext uri="{FF2B5EF4-FFF2-40B4-BE49-F238E27FC236}">
                <a16:creationId xmlns:a16="http://schemas.microsoft.com/office/drawing/2014/main" id="{4B85BCB7-97CF-9427-8F1A-32E0A1E51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345B185-041F-7256-18ED-902853845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3" y="6362403"/>
            <a:ext cx="1869065" cy="4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71B6EFBF-CA96-3A8C-FD32-6430C2B5C643}"/>
              </a:ext>
            </a:extLst>
          </p:cNvPr>
          <p:cNvSpPr txBox="1">
            <a:spLocks/>
          </p:cNvSpPr>
          <p:nvPr/>
        </p:nvSpPr>
        <p:spPr>
          <a:xfrm>
            <a:off x="1843530" y="4695459"/>
            <a:ext cx="3271395" cy="2024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/>
              <a:t>WR Recruitment</a:t>
            </a:r>
          </a:p>
          <a:p>
            <a:pPr algn="l"/>
            <a:endParaRPr lang="en-GB" sz="1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Director</a:t>
            </a:r>
            <a:endParaRPr lang="en-GB" sz="14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Marvin Rigot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T: +592 220 6683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M: +592 682 5926</a:t>
            </a:r>
            <a:endParaRPr lang="en-GB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400" u="sng" dirty="0"/>
              <a:t>marvin@wr-recruitment-agency.com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www.wr-recruitment-agency.com</a:t>
            </a:r>
          </a:p>
          <a:p>
            <a:pPr algn="l"/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6698C-C000-65C1-54DE-AC571028465E}"/>
              </a:ext>
            </a:extLst>
          </p:cNvPr>
          <p:cNvSpPr txBox="1"/>
          <p:nvPr/>
        </p:nvSpPr>
        <p:spPr>
          <a:xfrm>
            <a:off x="5114925" y="4695459"/>
            <a:ext cx="6093618" cy="2395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nl-NL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Fira Sans" panose="020B0503050000020004" pitchFamily="34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Fira Sans" panose="020B0503050000020004" pitchFamily="34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Fira Sans" panose="020B0503050000020004" pitchFamily="34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Fira Sans" panose="020B0503050000020004" pitchFamily="34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/>
              <a:t>WTS Energy </a:t>
            </a:r>
          </a:p>
          <a:p>
            <a:endParaRPr lang="en-GB" sz="1000" dirty="0"/>
          </a:p>
          <a:p>
            <a:pPr>
              <a:spcBef>
                <a:spcPts val="0"/>
              </a:spcBef>
            </a:pPr>
            <a:r>
              <a:rPr lang="es-MX" sz="1400" dirty="0"/>
              <a:t>Sales Manager</a:t>
            </a: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400" b="0" dirty="0"/>
              <a:t>José Heriberto Arcos L.</a:t>
            </a:r>
          </a:p>
          <a:p>
            <a:pPr>
              <a:spcBef>
                <a:spcPts val="0"/>
              </a:spcBef>
            </a:pPr>
            <a:r>
              <a:rPr lang="en-GB" sz="1400" b="0" dirty="0"/>
              <a:t>M: +52 55 8006 1569</a:t>
            </a:r>
          </a:p>
          <a:p>
            <a:pPr>
              <a:spcBef>
                <a:spcPts val="0"/>
              </a:spcBef>
            </a:pPr>
            <a:r>
              <a:rPr lang="en-GB" sz="1400" b="0" dirty="0"/>
              <a:t>Jose.Arcos@wtsenergy.com </a:t>
            </a:r>
          </a:p>
          <a:p>
            <a:pPr>
              <a:spcBef>
                <a:spcPts val="0"/>
              </a:spcBef>
            </a:pPr>
            <a:r>
              <a:rPr lang="en-GB" sz="1400" b="0" dirty="0"/>
              <a:t>www.wtsenergy.com</a:t>
            </a:r>
          </a:p>
        </p:txBody>
      </p:sp>
    </p:spTree>
    <p:extLst>
      <p:ext uri="{BB962C8B-B14F-4D97-AF65-F5344CB8AC3E}">
        <p14:creationId xmlns:p14="http://schemas.microsoft.com/office/powerpoint/2010/main" val="27659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3954540"/>
            <a:ext cx="10358437" cy="2903459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551568" y="3105144"/>
            <a:ext cx="1800000" cy="1918677"/>
            <a:chOff x="551568" y="3105144"/>
            <a:chExt cx="1800000" cy="1918677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551568" y="3105144"/>
              <a:ext cx="1800000" cy="180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2000</a:t>
              </a: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Year </a:t>
              </a: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of Incorporation </a:t>
              </a:r>
              <a:endParaRPr lang="aa-ET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2000922" y="4727426"/>
              <a:ext cx="274320" cy="296395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/>
          <p:cNvGrpSpPr/>
          <p:nvPr/>
        </p:nvGrpSpPr>
        <p:grpSpPr>
          <a:xfrm>
            <a:off x="9766853" y="2927426"/>
            <a:ext cx="1800000" cy="1924273"/>
            <a:chOff x="9766853" y="2927426"/>
            <a:chExt cx="1800000" cy="192427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9766853" y="2927426"/>
              <a:ext cx="1800000" cy="180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+ </a:t>
              </a:r>
              <a:r>
                <a:rPr lang="en-US" sz="32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$90M</a:t>
              </a:r>
              <a:endParaRPr lang="en-US" sz="3600" b="1" dirty="0">
                <a:solidFill>
                  <a:schemeClr val="accent2"/>
                </a:solidFill>
                <a:latin typeface="Fira Sans" panose="020B0503050000020004" pitchFamily="34" charset="0"/>
              </a:endParaRP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Yearly </a:t>
              </a: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Turnover</a:t>
              </a:r>
            </a:p>
          </p:txBody>
        </p:sp>
        <p:cxnSp>
          <p:nvCxnSpPr>
            <p:cNvPr id="29" name="Rechte verbindingslijn 28"/>
            <p:cNvCxnSpPr/>
            <p:nvPr/>
          </p:nvCxnSpPr>
          <p:spPr>
            <a:xfrm flipH="1">
              <a:off x="10015369" y="4609652"/>
              <a:ext cx="182880" cy="242047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4"/>
          <p:cNvGrpSpPr/>
          <p:nvPr/>
        </p:nvGrpSpPr>
        <p:grpSpPr>
          <a:xfrm>
            <a:off x="2431435" y="1572945"/>
            <a:ext cx="2160000" cy="2428900"/>
            <a:chOff x="2431435" y="1572945"/>
            <a:chExt cx="2160000" cy="2428900"/>
          </a:xfrm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2431435" y="1572945"/>
              <a:ext cx="2160000" cy="216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/>
            <a:lstStyle/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With </a:t>
              </a:r>
              <a:r>
                <a:rPr lang="en-US" sz="10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20 offices</a:t>
              </a:r>
            </a:p>
            <a:p>
              <a:pPr algn="ctr"/>
              <a:r>
                <a:rPr lang="en-US" sz="10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across the world</a:t>
              </a:r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, </a:t>
              </a: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WTS Energy is a proud partner to major energy sector players</a:t>
              </a:r>
              <a:endParaRPr lang="aa-ET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</p:txBody>
        </p:sp>
        <p:cxnSp>
          <p:nvCxnSpPr>
            <p:cNvPr id="20" name="Rechte verbindingslijn 19"/>
            <p:cNvCxnSpPr/>
            <p:nvPr/>
          </p:nvCxnSpPr>
          <p:spPr>
            <a:xfrm>
              <a:off x="3942678" y="3666470"/>
              <a:ext cx="188258" cy="335375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85" y="1822434"/>
              <a:ext cx="658700" cy="658700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7447119" y="1506470"/>
            <a:ext cx="2160000" cy="2495375"/>
            <a:chOff x="7447119" y="1506470"/>
            <a:chExt cx="2160000" cy="2495375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7447119" y="1506470"/>
              <a:ext cx="2160000" cy="216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Our </a:t>
              </a:r>
              <a:r>
                <a:rPr lang="en-US" sz="10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20+ years of expertise</a:t>
              </a:r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 in the Energy Industry now enable us to offer a full range of </a:t>
              </a:r>
              <a:r>
                <a:rPr lang="en-US" sz="10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top-quality services</a:t>
              </a:r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, across several business lines</a:t>
              </a:r>
            </a:p>
          </p:txBody>
        </p:sp>
        <p:cxnSp>
          <p:nvCxnSpPr>
            <p:cNvPr id="25" name="Rechte verbindingslijn 24"/>
            <p:cNvCxnSpPr/>
            <p:nvPr/>
          </p:nvCxnSpPr>
          <p:spPr>
            <a:xfrm flipH="1">
              <a:off x="8019826" y="3609191"/>
              <a:ext cx="150607" cy="392654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433" y="1572945"/>
              <a:ext cx="736912" cy="736912"/>
            </a:xfrm>
            <a:prstGeom prst="rect">
              <a:avLst/>
            </a:prstGeom>
          </p:spPr>
        </p:pic>
      </p:grpSp>
      <p:sp>
        <p:nvSpPr>
          <p:cNvPr id="18" name="Titel 1"/>
          <p:cNvSpPr txBox="1">
            <a:spLocks/>
          </p:cNvSpPr>
          <p:nvPr/>
        </p:nvSpPr>
        <p:spPr>
          <a:xfrm>
            <a:off x="636814" y="0"/>
            <a:ext cx="10710636" cy="127907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</a:rPr>
              <a:t>WR &amp; WTS Energy: World at a Glance</a:t>
            </a:r>
            <a:endParaRPr lang="nl-NL" dirty="0">
              <a:solidFill>
                <a:schemeClr val="accent4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4939277" y="1087262"/>
            <a:ext cx="2160000" cy="2579208"/>
            <a:chOff x="4939277" y="1087262"/>
            <a:chExt cx="2160000" cy="2579208"/>
          </a:xfrm>
        </p:grpSpPr>
        <p:cxnSp>
          <p:nvCxnSpPr>
            <p:cNvPr id="22" name="Rechte verbindingslijn 21"/>
            <p:cNvCxnSpPr>
              <a:stCxn id="10" idx="4"/>
            </p:cNvCxnSpPr>
            <p:nvPr/>
          </p:nvCxnSpPr>
          <p:spPr>
            <a:xfrm flipH="1">
              <a:off x="6013527" y="3247262"/>
              <a:ext cx="5750" cy="419208"/>
            </a:xfrm>
            <a:prstGeom prst="line">
              <a:avLst/>
            </a:prstGeom>
            <a:ln w="38100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4939277" y="1087262"/>
              <a:ext cx="2160000" cy="216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/>
            <a:lstStyle/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We proudly distinguish ourselves by holding our Clients’ and Consultants’  </a:t>
              </a:r>
              <a:r>
                <a:rPr lang="en-US" sz="1000" b="1" dirty="0">
                  <a:solidFill>
                    <a:schemeClr val="accent2"/>
                  </a:solidFill>
                  <a:latin typeface="Fira Sans" panose="020B0503050000020004" pitchFamily="34" charset="0"/>
                </a:rPr>
                <a:t>best interests at the core of our operations  </a:t>
              </a:r>
            </a:p>
          </p:txBody>
        </p:sp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820" y="1113352"/>
              <a:ext cx="1080914" cy="1080914"/>
            </a:xfrm>
            <a:prstGeom prst="rect">
              <a:avLst/>
            </a:prstGeom>
          </p:spPr>
        </p:pic>
      </p:grpSp>
      <p:sp>
        <p:nvSpPr>
          <p:cNvPr id="14" name="Tijdelijke aanduiding voor voettekst 3">
            <a:extLst>
              <a:ext uri="{FF2B5EF4-FFF2-40B4-BE49-F238E27FC236}">
                <a16:creationId xmlns:a16="http://schemas.microsoft.com/office/drawing/2014/main" id="{4B85BCB7-97CF-9427-8F1A-32E0A1E51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DD849A4-3A46-7BB1-5C32-8AD9DA2FB0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8" y="6280232"/>
            <a:ext cx="1869065" cy="4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052156A-4B15-222C-7274-C48344B81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/>
          <a:stretch/>
        </p:blipFill>
        <p:spPr>
          <a:xfrm>
            <a:off x="914399" y="1362174"/>
            <a:ext cx="10045821" cy="546360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B177A197-1264-42FD-A7FB-4E27FC33C6F3}"/>
              </a:ext>
            </a:extLst>
          </p:cNvPr>
          <p:cNvSpPr/>
          <p:nvPr/>
        </p:nvSpPr>
        <p:spPr>
          <a:xfrm>
            <a:off x="371424" y="3742284"/>
            <a:ext cx="1936378" cy="193706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Fira Sans"/>
              </a:rPr>
              <a:t>Americas</a:t>
            </a:r>
          </a:p>
          <a:p>
            <a:pPr algn="ctr"/>
            <a:endParaRPr lang="en-US" b="1" dirty="0">
              <a:solidFill>
                <a:schemeClr val="bg2"/>
              </a:solidFill>
              <a:latin typeface="Fira Sans" panose="020B0503050000020004" pitchFamily="34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USA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Mexico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Suriname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Guyana</a:t>
            </a:r>
            <a:endParaRPr lang="aa-ET" sz="1200" b="1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636814" y="0"/>
            <a:ext cx="10710636" cy="127907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</a:rPr>
              <a:t>WTS Energy World at a Glance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14" name="Tijdelijke aanduiding voor voettekst 3">
            <a:extLst>
              <a:ext uri="{FF2B5EF4-FFF2-40B4-BE49-F238E27FC236}">
                <a16:creationId xmlns:a16="http://schemas.microsoft.com/office/drawing/2014/main" id="{4B85BCB7-97CF-9427-8F1A-32E0A1E51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E96A1240-89E2-9EE1-EB86-BEE9A0D4D8EE}"/>
              </a:ext>
            </a:extLst>
          </p:cNvPr>
          <p:cNvSpPr/>
          <p:nvPr/>
        </p:nvSpPr>
        <p:spPr>
          <a:xfrm>
            <a:off x="4004196" y="4710815"/>
            <a:ext cx="1936378" cy="193706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Fira Sans"/>
              </a:rPr>
              <a:t>Africa</a:t>
            </a:r>
          </a:p>
          <a:p>
            <a:pPr algn="ctr"/>
            <a:endParaRPr lang="en-US" b="1" dirty="0">
              <a:solidFill>
                <a:schemeClr val="bg2"/>
              </a:solidFill>
              <a:latin typeface="Fira Sans" panose="020B0503050000020004" pitchFamily="34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Nigeria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Kenya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Mozambique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Gabon</a:t>
            </a:r>
            <a:endParaRPr lang="aa-ET" sz="1400" b="1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11E98E0B-CF13-DC17-3EB7-EE44A8D16962}"/>
              </a:ext>
            </a:extLst>
          </p:cNvPr>
          <p:cNvSpPr/>
          <p:nvPr/>
        </p:nvSpPr>
        <p:spPr>
          <a:xfrm>
            <a:off x="6769063" y="983267"/>
            <a:ext cx="2138875" cy="213955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Fira Sans"/>
              </a:rPr>
              <a:t>Europe</a:t>
            </a:r>
          </a:p>
          <a:p>
            <a:pPr algn="ctr"/>
            <a:endParaRPr lang="en-US" sz="1400" b="1" dirty="0">
              <a:solidFill>
                <a:schemeClr val="accent2"/>
              </a:solidFill>
              <a:latin typeface="Fira Sans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Netherlands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UK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Romania 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Norway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Germany</a:t>
            </a:r>
          </a:p>
          <a:p>
            <a:pPr algn="ctr"/>
            <a:endParaRPr lang="en-US" sz="1200" b="1" dirty="0">
              <a:solidFill>
                <a:schemeClr val="bg2"/>
              </a:solidFill>
              <a:latin typeface="Fira Sans" panose="020B0503050000020004" pitchFamily="34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Soon: France</a:t>
            </a:r>
            <a:endParaRPr lang="aa-ET" sz="1200" b="1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1EA7F6E8-C692-C11F-60C0-5F9FEB9B7148}"/>
              </a:ext>
            </a:extLst>
          </p:cNvPr>
          <p:cNvSpPr/>
          <p:nvPr/>
        </p:nvSpPr>
        <p:spPr>
          <a:xfrm>
            <a:off x="9329141" y="2910061"/>
            <a:ext cx="2138875" cy="193706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Fira Sans"/>
              </a:rPr>
              <a:t>ME and Asia</a:t>
            </a:r>
          </a:p>
          <a:p>
            <a:pPr algn="ctr"/>
            <a:endParaRPr lang="en-US" sz="1400" b="1" dirty="0">
              <a:solidFill>
                <a:schemeClr val="bg2"/>
              </a:solidFill>
              <a:latin typeface="Fira Sans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Iraq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UAE 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Taiwan 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India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Fira Sans" panose="020B0503050000020004" pitchFamily="34" charset="0"/>
              </a:rPr>
              <a:t>Jordan</a:t>
            </a:r>
            <a:endParaRPr lang="en-US" sz="1050" b="1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 animBg="1"/>
      <p:bldP spid="40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636814" y="0"/>
            <a:ext cx="10710636" cy="127907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</a:rPr>
              <a:t>WR &amp; WTS Energy Philosophy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9EBC3BBC-A92C-92F2-6746-973F2DEC9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C62B1-C45E-4172-1256-33AADF58D1BF}"/>
              </a:ext>
            </a:extLst>
          </p:cNvPr>
          <p:cNvSpPr/>
          <p:nvPr/>
        </p:nvSpPr>
        <p:spPr>
          <a:xfrm>
            <a:off x="442452" y="1415845"/>
            <a:ext cx="6651522" cy="4439265"/>
          </a:xfrm>
          <a:prstGeom prst="rect">
            <a:avLst/>
          </a:prstGeom>
          <a:noFill/>
          <a:ln w="57150">
            <a:solidFill>
              <a:srgbClr val="FFA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20710-D396-9D5B-79D3-09EB1765FFE6}"/>
              </a:ext>
            </a:extLst>
          </p:cNvPr>
          <p:cNvSpPr/>
          <p:nvPr/>
        </p:nvSpPr>
        <p:spPr>
          <a:xfrm>
            <a:off x="7829547" y="1392444"/>
            <a:ext cx="3446206" cy="4439265"/>
          </a:xfrm>
          <a:prstGeom prst="rect">
            <a:avLst/>
          </a:prstGeom>
          <a:noFill/>
          <a:ln w="57150">
            <a:solidFill>
              <a:srgbClr val="F591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2544D-3B2F-6FC1-545D-098D80BC433D}"/>
              </a:ext>
            </a:extLst>
          </p:cNvPr>
          <p:cNvSpPr txBox="1"/>
          <p:nvPr/>
        </p:nvSpPr>
        <p:spPr>
          <a:xfrm>
            <a:off x="0" y="1896859"/>
            <a:ext cx="7455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Mission statement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“To offer meaningful work around the world and help</a:t>
            </a:r>
            <a:br>
              <a:rPr lang="en-US" b="0" i="0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to protect the environment during the energy transition”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0363CB-6A3E-8CD2-D4DC-EEF693E98B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29724"/>
          <a:stretch/>
        </p:blipFill>
        <p:spPr>
          <a:xfrm>
            <a:off x="984147" y="3050878"/>
            <a:ext cx="5895975" cy="19738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C2FA41-704B-5994-7E16-632CFCD8277B}"/>
              </a:ext>
            </a:extLst>
          </p:cNvPr>
          <p:cNvSpPr txBox="1"/>
          <p:nvPr/>
        </p:nvSpPr>
        <p:spPr>
          <a:xfrm>
            <a:off x="7455308" y="1891176"/>
            <a:ext cx="4194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Company Values</a:t>
            </a:r>
            <a:endParaRPr lang="en-US" b="0" i="0" dirty="0"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2ED41-7854-4774-926A-6ADEEABB44D8}"/>
              </a:ext>
            </a:extLst>
          </p:cNvPr>
          <p:cNvSpPr txBox="1"/>
          <p:nvPr/>
        </p:nvSpPr>
        <p:spPr>
          <a:xfrm>
            <a:off x="7829546" y="2010053"/>
            <a:ext cx="3517903" cy="283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Proactive, Focus &amp; Persistence</a:t>
            </a:r>
          </a:p>
          <a:p>
            <a:pPr algn="ctr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Entrepreneurship &amp; Innovation</a:t>
            </a:r>
          </a:p>
          <a:p>
            <a:pPr algn="ctr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Trustworthy &amp; Honest</a:t>
            </a:r>
          </a:p>
          <a:p>
            <a:pPr algn="ctr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Down to Earth &amp; Ambition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70EF52C-4515-5AF6-13DC-0A498CC84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8" y="6280232"/>
            <a:ext cx="1869065" cy="4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6527">
                <a:alpha val="60000"/>
              </a:srgbClr>
            </a:gs>
            <a:gs pos="74000">
              <a:srgbClr val="F76527">
                <a:alpha val="70000"/>
              </a:srgbClr>
            </a:gs>
            <a:gs pos="83000">
              <a:srgbClr val="F76527">
                <a:alpha val="63000"/>
              </a:srgb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1">
            <a:extLst>
              <a:ext uri="{FF2B5EF4-FFF2-40B4-BE49-F238E27FC236}">
                <a16:creationId xmlns:a16="http://schemas.microsoft.com/office/drawing/2014/main" id="{D6A6FF3F-C22B-4ADD-1F53-A238A611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121D7-5558-8D50-231A-2A758970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                     Our Partnership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053FE9CE-BFBA-1059-CC89-CCC756F65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</a:t>
            </a:r>
            <a:r>
              <a:rPr lang="nl-NL">
                <a:solidFill>
                  <a:schemeClr val="accent4"/>
                </a:solidFill>
              </a:rPr>
              <a:t>WTS Energy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823AE036-EFB9-637C-8A20-ED458ECEC3D0}"/>
              </a:ext>
            </a:extLst>
          </p:cNvPr>
          <p:cNvSpPr txBox="1">
            <a:spLocks/>
          </p:cNvSpPr>
          <p:nvPr/>
        </p:nvSpPr>
        <p:spPr>
          <a:xfrm>
            <a:off x="2169455" y="3776027"/>
            <a:ext cx="3125959" cy="1929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Working together to meet high standards of the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Oil &amp; Gas industry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1ABBCF81-C094-90C1-C8D1-F023443A0B68}"/>
              </a:ext>
            </a:extLst>
          </p:cNvPr>
          <p:cNvSpPr txBox="1">
            <a:spLocks/>
          </p:cNvSpPr>
          <p:nvPr/>
        </p:nvSpPr>
        <p:spPr>
          <a:xfrm>
            <a:off x="6896586" y="1847955"/>
            <a:ext cx="3125959" cy="1929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OPITO trainings ensuring worldwide HSE compliance 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40C8E75-9442-C7EB-304F-E785D07A1744}"/>
              </a:ext>
            </a:extLst>
          </p:cNvPr>
          <p:cNvSpPr txBox="1">
            <a:spLocks/>
          </p:cNvSpPr>
          <p:nvPr/>
        </p:nvSpPr>
        <p:spPr>
          <a:xfrm>
            <a:off x="2169455" y="1847955"/>
            <a:ext cx="3125959" cy="1929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Local Content Approved Company in Guyana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8EA3AA70-C13F-5E72-A51D-EFC6D75725F2}"/>
              </a:ext>
            </a:extLst>
          </p:cNvPr>
          <p:cNvSpPr txBox="1">
            <a:spLocks/>
          </p:cNvSpPr>
          <p:nvPr/>
        </p:nvSpPr>
        <p:spPr>
          <a:xfrm>
            <a:off x="6896585" y="3776027"/>
            <a:ext cx="3125959" cy="1929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360-Degree Services Scope to develop your projects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F276ED-9931-D88F-20D9-5CB12169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8" y="6280232"/>
            <a:ext cx="1869065" cy="49559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D2251F2-5BB2-9C96-77A7-1B951EDE8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91" y="239940"/>
            <a:ext cx="2208127" cy="5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636814" y="0"/>
            <a:ext cx="10710636" cy="127907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chemeClr val="accent4"/>
                </a:solidFill>
              </a:rPr>
              <a:t>Sectors &amp; Services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1842937" y="593091"/>
            <a:ext cx="3767176" cy="4000424"/>
            <a:chOff x="1842937" y="593091"/>
            <a:chExt cx="3767176" cy="4000424"/>
          </a:xfrm>
        </p:grpSpPr>
        <p:cxnSp>
          <p:nvCxnSpPr>
            <p:cNvPr id="38" name="Rechte verbindingslijn 37"/>
            <p:cNvCxnSpPr>
              <a:stCxn id="30" idx="5"/>
            </p:cNvCxnSpPr>
            <p:nvPr/>
          </p:nvCxnSpPr>
          <p:spPr>
            <a:xfrm>
              <a:off x="3072054" y="1822208"/>
              <a:ext cx="2538059" cy="2771307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1842937" y="59309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Oil &amp; Gas</a:t>
              </a:r>
              <a:endParaRPr lang="en-GB" sz="16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661181" y="1919389"/>
            <a:ext cx="4948932" cy="2674126"/>
            <a:chOff x="661181" y="1919389"/>
            <a:chExt cx="4948932" cy="2674126"/>
          </a:xfrm>
        </p:grpSpPr>
        <p:cxnSp>
          <p:nvCxnSpPr>
            <p:cNvPr id="39" name="Rechte verbindingslijn 38"/>
            <p:cNvCxnSpPr/>
            <p:nvPr/>
          </p:nvCxnSpPr>
          <p:spPr>
            <a:xfrm>
              <a:off x="2033516" y="2952466"/>
              <a:ext cx="3576597" cy="1641049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661181" y="1919389"/>
              <a:ext cx="1440000" cy="144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lvl="0" algn="ctr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Renewable Energy</a:t>
              </a: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1122937" y="3630140"/>
            <a:ext cx="4480797" cy="1440000"/>
            <a:chOff x="1122937" y="3630140"/>
            <a:chExt cx="4480797" cy="1440000"/>
          </a:xfrm>
        </p:grpSpPr>
        <p:cxnSp>
          <p:nvCxnSpPr>
            <p:cNvPr id="40" name="Rechte verbindingslijn 39"/>
            <p:cNvCxnSpPr>
              <a:stCxn id="32" idx="6"/>
            </p:cNvCxnSpPr>
            <p:nvPr/>
          </p:nvCxnSpPr>
          <p:spPr>
            <a:xfrm>
              <a:off x="2562937" y="4350140"/>
              <a:ext cx="3040797" cy="243375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1122937" y="3630140"/>
              <a:ext cx="1440000" cy="144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lvl="0" algn="ctr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Infra-structure</a:t>
              </a: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2234325" y="4593516"/>
            <a:ext cx="3369409" cy="1841321"/>
            <a:chOff x="2234325" y="4593516"/>
            <a:chExt cx="3369409" cy="1841321"/>
          </a:xfrm>
        </p:grpSpPr>
        <p:cxnSp>
          <p:nvCxnSpPr>
            <p:cNvPr id="41" name="Rechte verbindingslijn 40"/>
            <p:cNvCxnSpPr/>
            <p:nvPr/>
          </p:nvCxnSpPr>
          <p:spPr>
            <a:xfrm flipV="1">
              <a:off x="3612107" y="4593516"/>
              <a:ext cx="1991627" cy="865588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2234325" y="4994837"/>
              <a:ext cx="1440000" cy="144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lvl="0" algn="ctr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Maritime + IT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5610113" y="536948"/>
            <a:ext cx="4526484" cy="4056567"/>
            <a:chOff x="5610113" y="536948"/>
            <a:chExt cx="4526484" cy="4056567"/>
          </a:xfrm>
        </p:grpSpPr>
        <p:cxnSp>
          <p:nvCxnSpPr>
            <p:cNvPr id="42" name="Rechte verbindingslijn 41"/>
            <p:cNvCxnSpPr>
              <a:stCxn id="34" idx="3"/>
            </p:cNvCxnSpPr>
            <p:nvPr/>
          </p:nvCxnSpPr>
          <p:spPr>
            <a:xfrm flipH="1">
              <a:off x="5610113" y="1766065"/>
              <a:ext cx="3297367" cy="2827450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8696597" y="536948"/>
              <a:ext cx="1440000" cy="144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Engineering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616492" y="1839850"/>
            <a:ext cx="5792476" cy="2753665"/>
            <a:chOff x="5616493" y="1839850"/>
            <a:chExt cx="5792476" cy="2753665"/>
          </a:xfrm>
        </p:grpSpPr>
        <p:cxnSp>
          <p:nvCxnSpPr>
            <p:cNvPr id="44" name="Rechte verbindingslijn 43"/>
            <p:cNvCxnSpPr/>
            <p:nvPr/>
          </p:nvCxnSpPr>
          <p:spPr>
            <a:xfrm flipH="1">
              <a:off x="5616493" y="2861481"/>
              <a:ext cx="4410062" cy="1732034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9968969" y="1839850"/>
              <a:ext cx="1440000" cy="144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lvl="0" algn="ctr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HSE</a:t>
              </a: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5616493" y="3630140"/>
            <a:ext cx="6026142" cy="1440000"/>
            <a:chOff x="5616493" y="3630140"/>
            <a:chExt cx="6026142" cy="1440000"/>
          </a:xfrm>
        </p:grpSpPr>
        <p:cxnSp>
          <p:nvCxnSpPr>
            <p:cNvPr id="46" name="Rechte verbindingslijn 45"/>
            <p:cNvCxnSpPr>
              <a:stCxn id="36" idx="2"/>
            </p:cNvCxnSpPr>
            <p:nvPr/>
          </p:nvCxnSpPr>
          <p:spPr>
            <a:xfrm flipH="1">
              <a:off x="5616493" y="4350140"/>
              <a:ext cx="4586142" cy="243375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/>
            <p:nvPr/>
          </p:nvSpPr>
          <p:spPr>
            <a:xfrm>
              <a:off x="10202635" y="3630140"/>
              <a:ext cx="1440000" cy="144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pPr algn="ctr">
                <a:defRPr/>
              </a:pPr>
              <a:r>
                <a:rPr lang="es-MX" sz="1400" b="1" kern="0" dirty="0">
                  <a:solidFill>
                    <a:prstClr val="white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Logistics</a:t>
              </a:r>
              <a:endParaRPr lang="en-US" sz="1400" b="1" kern="0" dirty="0">
                <a:solidFill>
                  <a:prstClr val="white"/>
                </a:solidFill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Ovaal 49"/>
          <p:cNvSpPr/>
          <p:nvPr/>
        </p:nvSpPr>
        <p:spPr>
          <a:xfrm>
            <a:off x="5463816" y="4389751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voettekst 3">
            <a:extLst>
              <a:ext uri="{FF2B5EF4-FFF2-40B4-BE49-F238E27FC236}">
                <a16:creationId xmlns:a16="http://schemas.microsoft.com/office/drawing/2014/main" id="{326F4782-44E8-8B29-9CFD-FAA9B6635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  <p:cxnSp>
        <p:nvCxnSpPr>
          <p:cNvPr id="4" name="Rechte verbindingslijn 47">
            <a:extLst>
              <a:ext uri="{FF2B5EF4-FFF2-40B4-BE49-F238E27FC236}">
                <a16:creationId xmlns:a16="http://schemas.microsoft.com/office/drawing/2014/main" id="{B7F3FCF9-99A0-A3CB-7DB2-8990A036A8FB}"/>
              </a:ext>
            </a:extLst>
          </p:cNvPr>
          <p:cNvCxnSpPr/>
          <p:nvPr/>
        </p:nvCxnSpPr>
        <p:spPr>
          <a:xfrm flipH="1" flipV="1">
            <a:off x="5616492" y="4593516"/>
            <a:ext cx="3303622" cy="970221"/>
          </a:xfrm>
          <a:prstGeom prst="line">
            <a:avLst/>
          </a:prstGeom>
          <a:ln w="38100" cap="rnd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8B093D2-905E-4067-18D7-B174BF2171B4}"/>
              </a:ext>
            </a:extLst>
          </p:cNvPr>
          <p:cNvSpPr/>
          <p:nvPr/>
        </p:nvSpPr>
        <p:spPr>
          <a:xfrm>
            <a:off x="8920114" y="4994837"/>
            <a:ext cx="1440000" cy="14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Specialized Recruitment</a:t>
            </a:r>
          </a:p>
        </p:txBody>
      </p:sp>
    </p:spTree>
    <p:extLst>
      <p:ext uri="{BB962C8B-B14F-4D97-AF65-F5344CB8AC3E}">
        <p14:creationId xmlns:p14="http://schemas.microsoft.com/office/powerpoint/2010/main" val="12552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866" y="0"/>
            <a:ext cx="11466247" cy="127907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Technical Services Scope</a:t>
            </a:r>
            <a:endParaRPr lang="nl-NL" dirty="0">
              <a:solidFill>
                <a:schemeClr val="accent2"/>
              </a:solidFill>
            </a:endParaRPr>
          </a:p>
        </p:txBody>
      </p:sp>
      <p:grpSp>
        <p:nvGrpSpPr>
          <p:cNvPr id="40" name="Groep 39"/>
          <p:cNvGrpSpPr/>
          <p:nvPr/>
        </p:nvGrpSpPr>
        <p:grpSpPr>
          <a:xfrm>
            <a:off x="6535464" y="4310255"/>
            <a:ext cx="1692000" cy="1952275"/>
            <a:chOff x="6606045" y="4319749"/>
            <a:chExt cx="1692000" cy="1952275"/>
          </a:xfrm>
        </p:grpSpPr>
        <p:cxnSp>
          <p:nvCxnSpPr>
            <p:cNvPr id="6" name="Rechte verbindingslijn 5"/>
            <p:cNvCxnSpPr/>
            <p:nvPr/>
          </p:nvCxnSpPr>
          <p:spPr>
            <a:xfrm flipH="1" flipV="1">
              <a:off x="6681212" y="4319749"/>
              <a:ext cx="804297" cy="1004950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6045" y="4580024"/>
              <a:ext cx="1692000" cy="1692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200" b="1" dirty="0">
                <a:latin typeface="Fira Sans" panose="020B0503050000020004" pitchFamily="34" charset="0"/>
              </a:endParaRPr>
            </a:p>
            <a:p>
              <a:pPr algn="ctr"/>
              <a:endParaRPr lang="en-GB" sz="1200" b="1" dirty="0">
                <a:latin typeface="Fira Sans" panose="020B0503050000020004" pitchFamily="34" charset="0"/>
              </a:endParaRPr>
            </a:p>
            <a:p>
              <a:pPr algn="ctr"/>
              <a:endParaRPr lang="en-GB" sz="120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GB" sz="1050" b="1" dirty="0">
                  <a:latin typeface="Fira Sans" panose="020B0503050000020004" pitchFamily="34" charset="0"/>
                </a:rPr>
                <a:t>Extensive Track Record Managing </a:t>
              </a:r>
              <a:r>
                <a:rPr lang="en-GB" sz="1050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Local &amp; Expatriate </a:t>
              </a:r>
              <a:r>
                <a:rPr lang="en-GB" sz="1050" b="1" dirty="0">
                  <a:latin typeface="Fira Sans" panose="020B0503050000020004" pitchFamily="34" charset="0"/>
                </a:rPr>
                <a:t>Workforce</a:t>
              </a:r>
            </a:p>
          </p:txBody>
        </p:sp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846" y="4472554"/>
              <a:ext cx="1111245" cy="1111245"/>
            </a:xfrm>
            <a:prstGeom prst="rect">
              <a:avLst/>
            </a:prstGeom>
          </p:spPr>
        </p:pic>
      </p:grpSp>
      <p:grpSp>
        <p:nvGrpSpPr>
          <p:cNvPr id="33" name="Groep 32"/>
          <p:cNvGrpSpPr/>
          <p:nvPr/>
        </p:nvGrpSpPr>
        <p:grpSpPr>
          <a:xfrm>
            <a:off x="353390" y="2730582"/>
            <a:ext cx="3940042" cy="1692000"/>
            <a:chOff x="207031" y="2372147"/>
            <a:chExt cx="3940042" cy="1692000"/>
          </a:xfrm>
        </p:grpSpPr>
        <p:cxnSp>
          <p:nvCxnSpPr>
            <p:cNvPr id="19" name="Rechte verbindingslijn 18"/>
            <p:cNvCxnSpPr>
              <a:cxnSpLocks/>
              <a:stCxn id="3" idx="2"/>
            </p:cNvCxnSpPr>
            <p:nvPr/>
          </p:nvCxnSpPr>
          <p:spPr>
            <a:xfrm>
              <a:off x="1053031" y="3185312"/>
              <a:ext cx="3094042" cy="85708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031" y="2372147"/>
              <a:ext cx="1692000" cy="1692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US" sz="105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20</a:t>
              </a:r>
              <a:r>
                <a:rPr lang="en-US" sz="1400" b="1" dirty="0">
                  <a:latin typeface="Fira Sans" panose="020B0503050000020004" pitchFamily="34" charset="0"/>
                </a:rPr>
                <a:t> </a:t>
              </a:r>
              <a:r>
                <a:rPr lang="en-US" sz="1050" b="1" dirty="0">
                  <a:latin typeface="Fira Sans" panose="020B0503050000020004" pitchFamily="34" charset="0"/>
                </a:rPr>
                <a:t>Worldwide Offices Operational in </a:t>
              </a:r>
              <a:r>
                <a:rPr lang="en-US" sz="1050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50</a:t>
              </a:r>
              <a:r>
                <a:rPr lang="en-US" sz="1050" b="1" dirty="0">
                  <a:latin typeface="Fira Sans" panose="020B0503050000020004" pitchFamily="34" charset="0"/>
                </a:rPr>
                <a:t> Countries</a:t>
              </a:r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17" y="2373285"/>
              <a:ext cx="812027" cy="812027"/>
            </a:xfrm>
            <a:prstGeom prst="rect">
              <a:avLst/>
            </a:prstGeom>
          </p:spPr>
        </p:pic>
      </p:grpSp>
      <p:grpSp>
        <p:nvGrpSpPr>
          <p:cNvPr id="30" name="Groep 29"/>
          <p:cNvGrpSpPr/>
          <p:nvPr/>
        </p:nvGrpSpPr>
        <p:grpSpPr>
          <a:xfrm>
            <a:off x="7917145" y="2730582"/>
            <a:ext cx="3887865" cy="1692000"/>
            <a:chOff x="7912249" y="2372147"/>
            <a:chExt cx="3887865" cy="1692000"/>
          </a:xfrm>
        </p:grpSpPr>
        <p:cxnSp>
          <p:nvCxnSpPr>
            <p:cNvPr id="25" name="Rechte verbindingslijn 24"/>
            <p:cNvCxnSpPr/>
            <p:nvPr/>
          </p:nvCxnSpPr>
          <p:spPr>
            <a:xfrm flipH="1">
              <a:off x="7912249" y="3311879"/>
              <a:ext cx="3095868" cy="0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8114" y="2372147"/>
              <a:ext cx="1692000" cy="1692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GB" sz="1050" b="1" dirty="0">
                  <a:latin typeface="Fira Sans" panose="020B0503050000020004" pitchFamily="34" charset="0"/>
                </a:rPr>
                <a:t>Full Operational Support </a:t>
              </a:r>
            </a:p>
            <a:p>
              <a:pPr algn="ctr"/>
              <a:r>
                <a:rPr lang="en-GB" sz="1050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24/7</a:t>
              </a:r>
            </a:p>
          </p:txBody>
        </p:sp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220" y="2516091"/>
              <a:ext cx="795788" cy="795788"/>
            </a:xfrm>
            <a:prstGeom prst="rect">
              <a:avLst/>
            </a:prstGeom>
          </p:spPr>
        </p:pic>
      </p:grpSp>
      <p:grpSp>
        <p:nvGrpSpPr>
          <p:cNvPr id="41" name="Groep 40"/>
          <p:cNvGrpSpPr/>
          <p:nvPr/>
        </p:nvGrpSpPr>
        <p:grpSpPr>
          <a:xfrm>
            <a:off x="4393804" y="4139838"/>
            <a:ext cx="1728000" cy="2111242"/>
            <a:chOff x="4224257" y="4139838"/>
            <a:chExt cx="1728000" cy="2111242"/>
          </a:xfrm>
        </p:grpSpPr>
        <p:cxnSp>
          <p:nvCxnSpPr>
            <p:cNvPr id="10" name="Rechte verbindingslijn 9"/>
            <p:cNvCxnSpPr/>
            <p:nvPr/>
          </p:nvCxnSpPr>
          <p:spPr>
            <a:xfrm flipV="1">
              <a:off x="5124257" y="4139838"/>
              <a:ext cx="555781" cy="1283246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4257" y="4523080"/>
              <a:ext cx="1728000" cy="1728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US" sz="1050" b="1" dirty="0">
                  <a:latin typeface="Fira Sans" panose="020B0503050000020004" pitchFamily="34" charset="0"/>
                </a:rPr>
                <a:t>Full Local Compliance: Taxes, Social Security </a:t>
              </a:r>
              <a:r>
                <a:rPr lang="en-US" sz="1050" b="1" dirty="0" err="1">
                  <a:latin typeface="Fira Sans" panose="020B0503050000020004" pitchFamily="34" charset="0"/>
                </a:rPr>
                <a:t>Bluechip</a:t>
              </a:r>
              <a:r>
                <a:rPr lang="en-US" sz="1050" b="1" dirty="0">
                  <a:latin typeface="Fira Sans" panose="020B0503050000020004" pitchFamily="34" charset="0"/>
                </a:rPr>
                <a:t> Approach</a:t>
              </a:r>
              <a:endParaRPr lang="en-GB" sz="1050" b="1" dirty="0">
                <a:latin typeface="Fira Sans" panose="020B0503050000020004" pitchFamily="34" charset="0"/>
              </a:endParaRP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53" y="4560936"/>
              <a:ext cx="725457" cy="725457"/>
            </a:xfrm>
            <a:prstGeom prst="rect">
              <a:avLst/>
            </a:prstGeom>
          </p:spPr>
        </p:pic>
      </p:grpSp>
      <p:grpSp>
        <p:nvGrpSpPr>
          <p:cNvPr id="39" name="Groep 38"/>
          <p:cNvGrpSpPr/>
          <p:nvPr/>
        </p:nvGrpSpPr>
        <p:grpSpPr>
          <a:xfrm>
            <a:off x="7205772" y="3916529"/>
            <a:ext cx="3121544" cy="2014270"/>
            <a:chOff x="7558922" y="3885821"/>
            <a:chExt cx="3121544" cy="2014270"/>
          </a:xfrm>
        </p:grpSpPr>
        <p:cxnSp>
          <p:nvCxnSpPr>
            <p:cNvPr id="22" name="Rechte verbindingslijn 21"/>
            <p:cNvCxnSpPr/>
            <p:nvPr/>
          </p:nvCxnSpPr>
          <p:spPr>
            <a:xfrm flipH="1" flipV="1">
              <a:off x="7558922" y="3885821"/>
              <a:ext cx="2329547" cy="1222272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8466" y="4208091"/>
              <a:ext cx="1692000" cy="1692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GB" sz="1050" b="1" dirty="0">
                  <a:latin typeface="Fira Sans" panose="020B0503050000020004" pitchFamily="34" charset="0"/>
                </a:rPr>
                <a:t>Local and Global Insurance Coverage</a:t>
              </a: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836" y="4254179"/>
              <a:ext cx="828893" cy="828893"/>
            </a:xfrm>
            <a:prstGeom prst="rect">
              <a:avLst/>
            </a:prstGeom>
          </p:spPr>
        </p:pic>
      </p:grpSp>
      <p:grpSp>
        <p:nvGrpSpPr>
          <p:cNvPr id="42" name="Groep 41"/>
          <p:cNvGrpSpPr/>
          <p:nvPr/>
        </p:nvGrpSpPr>
        <p:grpSpPr>
          <a:xfrm>
            <a:off x="1913805" y="4099931"/>
            <a:ext cx="2676687" cy="1771520"/>
            <a:chOff x="1767302" y="4064147"/>
            <a:chExt cx="2676687" cy="1771520"/>
          </a:xfrm>
        </p:grpSpPr>
        <p:cxnSp>
          <p:nvCxnSpPr>
            <p:cNvPr id="15" name="Rechte verbindingslijn 14"/>
            <p:cNvCxnSpPr/>
            <p:nvPr/>
          </p:nvCxnSpPr>
          <p:spPr>
            <a:xfrm flipV="1">
              <a:off x="2667302" y="4064147"/>
              <a:ext cx="1776687" cy="1010116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B177A197-1264-42FD-A7FB-4E27FC33C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7302" y="4107667"/>
              <a:ext cx="1728000" cy="1728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endParaRPr lang="en-GB" sz="105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5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Local Logistic Support: Visa, Work Permits, Meet &amp; Greet Services</a:t>
              </a:r>
              <a:endParaRPr lang="en-GB" sz="10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740" y="4067319"/>
              <a:ext cx="778292" cy="778292"/>
            </a:xfrm>
            <a:prstGeom prst="rect">
              <a:avLst/>
            </a:prstGeom>
          </p:spPr>
        </p:pic>
      </p:grpSp>
      <p:grpSp>
        <p:nvGrpSpPr>
          <p:cNvPr id="18" name="Groep 17"/>
          <p:cNvGrpSpPr/>
          <p:nvPr/>
        </p:nvGrpSpPr>
        <p:grpSpPr>
          <a:xfrm>
            <a:off x="443043" y="1518433"/>
            <a:ext cx="3431309" cy="906578"/>
            <a:chOff x="333867" y="1218374"/>
            <a:chExt cx="3431309" cy="906578"/>
          </a:xfrm>
        </p:grpSpPr>
        <p:sp>
          <p:nvSpPr>
            <p:cNvPr id="31" name="Afgeronde rechthoek 30"/>
            <p:cNvSpPr/>
            <p:nvPr/>
          </p:nvSpPr>
          <p:spPr>
            <a:xfrm>
              <a:off x="381896" y="1218374"/>
              <a:ext cx="3383280" cy="861701"/>
            </a:xfrm>
            <a:prstGeom prst="roundRect">
              <a:avLst/>
            </a:prstGeom>
            <a:solidFill>
              <a:schemeClr val="tx2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1122590" y="1298823"/>
              <a:ext cx="2452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Training on Technical Skills, </a:t>
              </a:r>
            </a:p>
            <a:p>
              <a:r>
                <a:rPr lang="en-GB" sz="1400" b="1" dirty="0">
                  <a:solidFill>
                    <a:schemeClr val="bg1"/>
                  </a:solidFill>
                </a:rPr>
                <a:t>HSE Trade Testing (onsite)</a:t>
              </a:r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67" y="1218374"/>
              <a:ext cx="906578" cy="906578"/>
            </a:xfrm>
            <a:prstGeom prst="rect">
              <a:avLst/>
            </a:prstGeom>
          </p:spPr>
        </p:pic>
      </p:grpSp>
      <p:grpSp>
        <p:nvGrpSpPr>
          <p:cNvPr id="21" name="Groep 20"/>
          <p:cNvGrpSpPr/>
          <p:nvPr/>
        </p:nvGrpSpPr>
        <p:grpSpPr>
          <a:xfrm>
            <a:off x="4414682" y="1518433"/>
            <a:ext cx="3448369" cy="861701"/>
            <a:chOff x="4305507" y="1218374"/>
            <a:chExt cx="3383280" cy="861701"/>
          </a:xfrm>
        </p:grpSpPr>
        <p:sp>
          <p:nvSpPr>
            <p:cNvPr id="35" name="Afgeronde rechthoek 34"/>
            <p:cNvSpPr/>
            <p:nvPr/>
          </p:nvSpPr>
          <p:spPr>
            <a:xfrm>
              <a:off x="4305507" y="1218374"/>
              <a:ext cx="3383280" cy="861701"/>
            </a:xfrm>
            <a:prstGeom prst="roundRect">
              <a:avLst/>
            </a:prstGeom>
            <a:solidFill>
              <a:schemeClr val="tx2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5048026" y="1337860"/>
              <a:ext cx="26407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In House Project Management, Project Engineering</a:t>
              </a:r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16" y="1316398"/>
              <a:ext cx="710530" cy="710530"/>
            </a:xfrm>
            <a:prstGeom prst="rect">
              <a:avLst/>
            </a:prstGeom>
          </p:spPr>
        </p:pic>
      </p:grpSp>
      <p:grpSp>
        <p:nvGrpSpPr>
          <p:cNvPr id="24" name="Groep 23"/>
          <p:cNvGrpSpPr/>
          <p:nvPr/>
        </p:nvGrpSpPr>
        <p:grpSpPr>
          <a:xfrm>
            <a:off x="8338294" y="1518433"/>
            <a:ext cx="3383280" cy="861701"/>
            <a:chOff x="8229118" y="1218374"/>
            <a:chExt cx="3383280" cy="861701"/>
          </a:xfrm>
        </p:grpSpPr>
        <p:sp>
          <p:nvSpPr>
            <p:cNvPr id="37" name="Afgeronde rechthoek 36"/>
            <p:cNvSpPr/>
            <p:nvPr/>
          </p:nvSpPr>
          <p:spPr>
            <a:xfrm>
              <a:off x="8229118" y="1218374"/>
              <a:ext cx="3383280" cy="861701"/>
            </a:xfrm>
            <a:prstGeom prst="roundRect">
              <a:avLst/>
            </a:prstGeom>
            <a:solidFill>
              <a:schemeClr val="accent2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8971637" y="1387614"/>
              <a:ext cx="2452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Trade Testing (onsite)</a:t>
              </a:r>
            </a:p>
            <a:p>
              <a:r>
                <a:rPr lang="en-GB" sz="1400" b="1" dirty="0">
                  <a:solidFill>
                    <a:schemeClr val="bg1"/>
                  </a:solidFill>
                </a:rPr>
                <a:t>Supervision</a:t>
              </a: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014" y="1244766"/>
              <a:ext cx="808916" cy="808916"/>
            </a:xfrm>
            <a:prstGeom prst="rect">
              <a:avLst/>
            </a:prstGeom>
          </p:spPr>
        </p:pic>
      </p:grpSp>
      <p:sp>
        <p:nvSpPr>
          <p:cNvPr id="27" name="Tijdelijke aanduiding voor voettekst 3">
            <a:extLst>
              <a:ext uri="{FF2B5EF4-FFF2-40B4-BE49-F238E27FC236}">
                <a16:creationId xmlns:a16="http://schemas.microsoft.com/office/drawing/2014/main" id="{3924E98B-FDA4-C207-D400-C5C2D6299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</p:spTree>
    <p:extLst>
      <p:ext uri="{BB962C8B-B14F-4D97-AF65-F5344CB8AC3E}">
        <p14:creationId xmlns:p14="http://schemas.microsoft.com/office/powerpoint/2010/main" val="14027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1">
            <a:extLst>
              <a:ext uri="{FF2B5EF4-FFF2-40B4-BE49-F238E27FC236}">
                <a16:creationId xmlns:a16="http://schemas.microsoft.com/office/drawing/2014/main" id="{F9B30C49-E488-E6E7-8CEE-18D0354CF3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75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D54E39-B9F0-5FE4-605D-B8435882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WTS Energy in the Americas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9E365-AA7A-2371-F2EB-54968EEA5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05784"/>
            <a:ext cx="10392000" cy="1500187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Fira Sans" panose="020B0503050000020004" pitchFamily="34" charset="0"/>
              </a:rPr>
              <a:t>Strong footprint in Houston (2004) and Mexico (2016)</a:t>
            </a:r>
          </a:p>
          <a:p>
            <a:r>
              <a:rPr lang="en-US" sz="2000" b="1" dirty="0"/>
              <a:t>        </a:t>
            </a:r>
          </a:p>
        </p:txBody>
      </p:sp>
      <p:grpSp>
        <p:nvGrpSpPr>
          <p:cNvPr id="7" name="Groep 32">
            <a:extLst>
              <a:ext uri="{FF2B5EF4-FFF2-40B4-BE49-F238E27FC236}">
                <a16:creationId xmlns:a16="http://schemas.microsoft.com/office/drawing/2014/main" id="{B010579C-7C66-6444-5BA8-A608860049B3}"/>
              </a:ext>
            </a:extLst>
          </p:cNvPr>
          <p:cNvGrpSpPr/>
          <p:nvPr/>
        </p:nvGrpSpPr>
        <p:grpSpPr>
          <a:xfrm>
            <a:off x="2018925" y="4407004"/>
            <a:ext cx="2437739" cy="1816606"/>
            <a:chOff x="357094" y="2479188"/>
            <a:chExt cx="2181272" cy="1739176"/>
          </a:xfrm>
        </p:grpSpPr>
        <p:cxnSp>
          <p:nvCxnSpPr>
            <p:cNvPr id="9" name="Rechte verbindingslijn 18">
              <a:extLst>
                <a:ext uri="{FF2B5EF4-FFF2-40B4-BE49-F238E27FC236}">
                  <a16:creationId xmlns:a16="http://schemas.microsoft.com/office/drawing/2014/main" id="{958837E1-2FE8-08FA-70AB-1B8DD56F65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2800" y="3096778"/>
              <a:ext cx="765566" cy="333679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B076C1A4-4399-CAC8-132A-E805335D3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094" y="2479188"/>
              <a:ext cx="1578847" cy="173917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US" sz="1100" b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Providing technical services, recruitment, executive search. Team of 10 specialized recruiters in the energy industry</a:t>
              </a:r>
              <a:endParaRPr lang="en-US" sz="1100" b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17" name="Groep 39">
            <a:extLst>
              <a:ext uri="{FF2B5EF4-FFF2-40B4-BE49-F238E27FC236}">
                <a16:creationId xmlns:a16="http://schemas.microsoft.com/office/drawing/2014/main" id="{6468434F-7159-BA77-0D06-0B3507C85EAA}"/>
              </a:ext>
            </a:extLst>
          </p:cNvPr>
          <p:cNvGrpSpPr/>
          <p:nvPr/>
        </p:nvGrpSpPr>
        <p:grpSpPr>
          <a:xfrm>
            <a:off x="8239675" y="2654025"/>
            <a:ext cx="3204282" cy="1799470"/>
            <a:chOff x="4784211" y="3610742"/>
            <a:chExt cx="3204282" cy="1799470"/>
          </a:xfrm>
        </p:grpSpPr>
        <p:cxnSp>
          <p:nvCxnSpPr>
            <p:cNvPr id="19" name="Rechte verbindingslijn 5">
              <a:extLst>
                <a:ext uri="{FF2B5EF4-FFF2-40B4-BE49-F238E27FC236}">
                  <a16:creationId xmlns:a16="http://schemas.microsoft.com/office/drawing/2014/main" id="{5848E353-58FF-3991-58BA-3AAA55ED6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4211" y="4625275"/>
              <a:ext cx="1785833" cy="204340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2B305298-A50E-2E8D-CFB8-AA5C40D02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0736" y="3610742"/>
              <a:ext cx="1837757" cy="179947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100" b="1" dirty="0">
                <a:latin typeface="Fira Sans" panose="020B0503050000020004" pitchFamily="34" charset="0"/>
              </a:endParaRPr>
            </a:p>
            <a:p>
              <a:pPr algn="ctr"/>
              <a:endParaRPr lang="en-GB" sz="1100" b="1" dirty="0">
                <a:latin typeface="Fira Sans" panose="020B0503050000020004" pitchFamily="34" charset="0"/>
              </a:endParaRPr>
            </a:p>
            <a:p>
              <a:pPr algn="ctr"/>
              <a:endParaRPr lang="en-GB" sz="110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GB" sz="1100" b="1" dirty="0">
                  <a:latin typeface="Fira Sans" panose="020B0503050000020004" pitchFamily="34" charset="0"/>
                </a:rPr>
                <a:t>Client list USA:, Schlumberger, EDP Renewables</a:t>
              </a:r>
              <a:r>
                <a:rPr lang="en-GB" sz="1100" b="1">
                  <a:latin typeface="Fira Sans" panose="020B0503050000020004" pitchFamily="34" charset="0"/>
                </a:rPr>
                <a:t>, Saipem, Tritium</a:t>
              </a:r>
              <a:r>
                <a:rPr lang="en-GB" sz="1100" b="1" dirty="0">
                  <a:latin typeface="Fira Sans" panose="020B0503050000020004" pitchFamily="34" charset="0"/>
                </a:rPr>
                <a:t>, Freeport LNG, GLDD,  Halliburton</a:t>
              </a:r>
            </a:p>
            <a:p>
              <a:pPr algn="ctr"/>
              <a:endParaRPr lang="en-GB" sz="1100" b="1" dirty="0">
                <a:latin typeface="Fira Sans" panose="020B0503050000020004" pitchFamily="34" charset="0"/>
              </a:endParaRPr>
            </a:p>
            <a:p>
              <a:pPr algn="ctr"/>
              <a:endParaRPr lang="en-GB" sz="1100" b="1" dirty="0">
                <a:latin typeface="Fira Sans" panose="020B0503050000020004" pitchFamily="34" charset="0"/>
              </a:endParaRPr>
            </a:p>
            <a:p>
              <a:pPr algn="ctr"/>
              <a:endParaRPr lang="en-GB" sz="1100" b="1" dirty="0">
                <a:latin typeface="Fira Sans" panose="020B0503050000020004" pitchFamily="34" charset="0"/>
              </a:endParaRPr>
            </a:p>
          </p:txBody>
        </p:sp>
      </p:grpSp>
      <p:grpSp>
        <p:nvGrpSpPr>
          <p:cNvPr id="21" name="Groep 39">
            <a:extLst>
              <a:ext uri="{FF2B5EF4-FFF2-40B4-BE49-F238E27FC236}">
                <a16:creationId xmlns:a16="http://schemas.microsoft.com/office/drawing/2014/main" id="{07F51734-62F7-A08F-C300-B9A21F3DC314}"/>
              </a:ext>
            </a:extLst>
          </p:cNvPr>
          <p:cNvGrpSpPr/>
          <p:nvPr/>
        </p:nvGrpSpPr>
        <p:grpSpPr>
          <a:xfrm>
            <a:off x="604610" y="2299196"/>
            <a:ext cx="2868201" cy="2018666"/>
            <a:chOff x="6390056" y="4364035"/>
            <a:chExt cx="2717453" cy="1907989"/>
          </a:xfrm>
        </p:grpSpPr>
        <p:cxnSp>
          <p:nvCxnSpPr>
            <p:cNvPr id="22" name="Rechte verbindingslijn 5">
              <a:extLst>
                <a:ext uri="{FF2B5EF4-FFF2-40B4-BE49-F238E27FC236}">
                  <a16:creationId xmlns:a16="http://schemas.microsoft.com/office/drawing/2014/main" id="{3D037487-4564-7C37-EF31-D23BEB1B2B0D}"/>
                </a:ext>
              </a:extLst>
            </p:cNvPr>
            <p:cNvCxnSpPr>
              <a:cxnSpLocks/>
            </p:cNvCxnSpPr>
            <p:nvPr/>
          </p:nvCxnSpPr>
          <p:spPr>
            <a:xfrm>
              <a:off x="7485509" y="5324699"/>
              <a:ext cx="1622000" cy="342685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A80D0282-B940-D635-5F8F-2C6FC673C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0056" y="4364035"/>
              <a:ext cx="1907989" cy="190798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200" b="1" dirty="0">
                <a:solidFill>
                  <a:schemeClr val="tx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GB" sz="1200" b="1" dirty="0">
                <a:solidFill>
                  <a:schemeClr val="tx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GB" sz="1200" b="1" dirty="0">
                <a:solidFill>
                  <a:schemeClr val="tx2"/>
                </a:solidFill>
                <a:latin typeface="Fira Sans" panose="020B0503050000020004" pitchFamily="34" charset="0"/>
              </a:endParaRPr>
            </a:p>
            <a:p>
              <a:pPr algn="ctr"/>
              <a:r>
                <a:rPr lang="en-GB" sz="1200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Think global, </a:t>
              </a:r>
            </a:p>
            <a:p>
              <a:pPr algn="ctr"/>
              <a:r>
                <a:rPr lang="en-GB" sz="1200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act local</a:t>
              </a:r>
            </a:p>
            <a:p>
              <a:pPr algn="ctr"/>
              <a:r>
                <a:rPr lang="en-US" sz="1200" b="1" dirty="0">
                  <a:solidFill>
                    <a:schemeClr val="bg2"/>
                  </a:solidFill>
                  <a:latin typeface="Fira Sans" panose="020B0503050000020004" pitchFamily="34" charset="0"/>
                </a:rPr>
                <a:t>local content driven Organization Worldwide – providing Manpower services</a:t>
              </a:r>
              <a:endParaRPr lang="en-GB" sz="1200" b="1" dirty="0">
                <a:solidFill>
                  <a:schemeClr val="bg2"/>
                </a:solidFill>
                <a:latin typeface="Fira Sans" panose="020B0503050000020004" pitchFamily="34" charset="0"/>
              </a:endParaRPr>
            </a:p>
            <a:p>
              <a:pPr algn="ctr"/>
              <a:endParaRPr lang="en-GB" sz="1200" b="1" dirty="0">
                <a:latin typeface="Fira Sans" panose="020B0503050000020004" pitchFamily="34" charset="0"/>
              </a:endParaRPr>
            </a:p>
            <a:p>
              <a:pPr algn="ctr"/>
              <a:endParaRPr lang="en-GB" sz="1200" b="1" dirty="0">
                <a:latin typeface="Fira Sans" panose="020B0503050000020004" pitchFamily="34" charset="0"/>
              </a:endParaRPr>
            </a:p>
          </p:txBody>
        </p:sp>
      </p:grpSp>
      <p:grpSp>
        <p:nvGrpSpPr>
          <p:cNvPr id="25" name="Groep 29">
            <a:extLst>
              <a:ext uri="{FF2B5EF4-FFF2-40B4-BE49-F238E27FC236}">
                <a16:creationId xmlns:a16="http://schemas.microsoft.com/office/drawing/2014/main" id="{BD441749-604C-46AF-A22C-ED154C2BE985}"/>
              </a:ext>
            </a:extLst>
          </p:cNvPr>
          <p:cNvGrpSpPr/>
          <p:nvPr/>
        </p:nvGrpSpPr>
        <p:grpSpPr>
          <a:xfrm>
            <a:off x="7870004" y="4919844"/>
            <a:ext cx="1936733" cy="1708704"/>
            <a:chOff x="7540507" y="3386810"/>
            <a:chExt cx="1936733" cy="1708704"/>
          </a:xfrm>
        </p:grpSpPr>
        <p:cxnSp>
          <p:nvCxnSpPr>
            <p:cNvPr id="26" name="Rechte verbindingslijn 24">
              <a:extLst>
                <a:ext uri="{FF2B5EF4-FFF2-40B4-BE49-F238E27FC236}">
                  <a16:creationId xmlns:a16="http://schemas.microsoft.com/office/drawing/2014/main" id="{49D46C9A-FDCF-402E-2A65-3193143A7569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7540507" y="3386810"/>
              <a:ext cx="492521" cy="264492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8E85C31D-7D58-42A8-234E-65E0313DB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5240" y="3403514"/>
              <a:ext cx="1692000" cy="1692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r>
                <a:rPr lang="en-GB" sz="1200" b="1" dirty="0">
                  <a:latin typeface="Fira Sans" panose="020B0503050000020004" pitchFamily="34" charset="0"/>
                </a:rPr>
                <a:t>Client list: MODEC, ENI, Wintershall, Hokchi,  Total,  Cairn Energy, </a:t>
              </a:r>
              <a:r>
                <a:rPr lang="en-GB" sz="1200" b="1" dirty="0" err="1">
                  <a:latin typeface="Fira Sans" panose="020B0503050000020004" pitchFamily="34" charset="0"/>
                </a:rPr>
                <a:t>Borr</a:t>
              </a:r>
              <a:r>
                <a:rPr lang="en-GB" sz="1200" b="1" dirty="0">
                  <a:latin typeface="Fira Sans" panose="020B0503050000020004" pitchFamily="34" charset="0"/>
                </a:rPr>
                <a:t> Drilling</a:t>
              </a: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latin typeface="Fira Sans" panose="020B0503050000020004" pitchFamily="34" charset="0"/>
              </a:endParaRPr>
            </a:p>
            <a:p>
              <a:pPr algn="ctr"/>
              <a:endParaRPr lang="en-GB" sz="1050" b="1" dirty="0">
                <a:solidFill>
                  <a:schemeClr val="tx2"/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68" name="Tijdelijke aanduiding voor voettekst 3">
            <a:extLst>
              <a:ext uri="{FF2B5EF4-FFF2-40B4-BE49-F238E27FC236}">
                <a16:creationId xmlns:a16="http://schemas.microsoft.com/office/drawing/2014/main" id="{C2D8B35F-04B0-430D-4BA9-821F1AC80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5157" y="6252936"/>
            <a:ext cx="3194957" cy="36512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copyright© 2023 - WTS Energy</a:t>
            </a:r>
          </a:p>
        </p:txBody>
      </p:sp>
      <p:pic>
        <p:nvPicPr>
          <p:cNvPr id="29" name="Graphic 28" descr="North America with solid fill">
            <a:extLst>
              <a:ext uri="{FF2B5EF4-FFF2-40B4-BE49-F238E27FC236}">
                <a16:creationId xmlns:a16="http://schemas.microsoft.com/office/drawing/2014/main" id="{FE03262D-018A-9B77-1138-85C4A07D3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882"/>
          <a:stretch/>
        </p:blipFill>
        <p:spPr>
          <a:xfrm>
            <a:off x="3494753" y="2310230"/>
            <a:ext cx="5655576" cy="4813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3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3">
            <a:extLst>
              <a:ext uri="{FF2B5EF4-FFF2-40B4-BE49-F238E27FC236}">
                <a16:creationId xmlns:a16="http://schemas.microsoft.com/office/drawing/2014/main" id="{BAAD3604-ECDE-4A98-8C25-1E8292E8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0398" cy="1279071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es-MX" sz="3600" dirty="0"/>
              <a:t>WTS Energy MEXICO - SUCCESFULL PROJECTS	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7C2B2-0B43-6E53-589A-E1577C66F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F0A1C1-4854-47EA-B935-26AE21CE3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75004"/>
              </p:ext>
            </p:extLst>
          </p:nvPr>
        </p:nvGraphicFramePr>
        <p:xfrm>
          <a:off x="11602" y="1177575"/>
          <a:ext cx="12180398" cy="4222955"/>
        </p:xfrm>
        <a:graphic>
          <a:graphicData uri="http://schemas.openxmlformats.org/drawingml/2006/table">
            <a:tbl>
              <a:tblPr firstRow="1" firstCol="1" bandRow="1">
                <a:solidFill>
                  <a:srgbClr val="018BB0"/>
                </a:solidFill>
                <a:tableStyleId>{5C22544A-7EE6-4342-B048-85BDC9FD1C3A}</a:tableStyleId>
              </a:tblPr>
              <a:tblGrid>
                <a:gridCol w="4084148">
                  <a:extLst>
                    <a:ext uri="{9D8B030D-6E8A-4147-A177-3AD203B41FA5}">
                      <a16:colId xmlns:a16="http://schemas.microsoft.com/office/drawing/2014/main" val="100122109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164605757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235873102"/>
                    </a:ext>
                  </a:extLst>
                </a:gridCol>
              </a:tblGrid>
              <a:tr h="44458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TYPE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49758"/>
                  </a:ext>
                </a:extLst>
              </a:tr>
              <a:tr h="44458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Wintershall DEA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Exploration Drilling Campaign – Block 30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2020 – Ongoing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0164"/>
                  </a:ext>
                </a:extLst>
              </a:tr>
              <a:tr h="5154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ENI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Exploration, Production and Drilling </a:t>
                      </a:r>
                      <a:endParaRPr lang="en-US" sz="16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– Ongoing</a:t>
                      </a:r>
                      <a:endParaRPr lang="en-US" sz="16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07073"/>
                  </a:ext>
                </a:extLst>
              </a:tr>
              <a:tr h="44093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 err="1">
                          <a:effectLst/>
                        </a:rPr>
                        <a:t>LukOil</a:t>
                      </a:r>
                      <a:r>
                        <a:rPr lang="en-GB" sz="1800" dirty="0">
                          <a:effectLst/>
                        </a:rPr>
                        <a:t> Upstream*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Exploration Drilling Campaign – Yoti-1*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2020 – 2021*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28886"/>
                  </a:ext>
                </a:extLst>
              </a:tr>
              <a:tr h="44093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SAIPEM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 Services: Jindal Pioneer</a:t>
                      </a:r>
                      <a:endParaRPr lang="en-US" sz="16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2019 – 2020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77959"/>
                  </a:ext>
                </a:extLst>
              </a:tr>
              <a:tr h="44093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CAPRICORN / CAIRN ENERGY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Exploration Drilling Campaign Block 9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2019 – 2020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09427"/>
                  </a:ext>
                </a:extLst>
              </a:tr>
              <a:tr h="44093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>
                          <a:effectLst/>
                        </a:rPr>
                        <a:t>TOTAL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Exploration Drilling Campaign Block 2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2018  - 2020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16374"/>
                  </a:ext>
                </a:extLst>
              </a:tr>
              <a:tr h="43491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HOKCHI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Exploration Drilling and Plant Construction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2018 – 2021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9444"/>
                  </a:ext>
                </a:extLst>
              </a:tr>
              <a:tr h="32430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RENAISSANCE OIL CORPORATION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Field Operations and Development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2016 - 2021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78780"/>
                  </a:ext>
                </a:extLst>
              </a:tr>
              <a:tr h="218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800" dirty="0">
                          <a:effectLst/>
                        </a:rPr>
                        <a:t>LUMEX OPERACIÓN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rgbClr val="1496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Field Operations and Development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  <a:tab pos="683895" algn="l"/>
                          <a:tab pos="457200" algn="l"/>
                          <a:tab pos="683895" algn="l"/>
                        </a:tabLst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</a:rPr>
                        <a:t>2017 – 2021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0811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DB2C11B-4F27-5B1C-9BEE-F433F503F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4" y="5479388"/>
            <a:ext cx="737906" cy="530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21BF5-4E1B-A8C8-4E8A-A2CE4B056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60" y="5622373"/>
            <a:ext cx="445884" cy="56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D132D-BCCF-C466-E669-95041CB30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07" y="5530163"/>
            <a:ext cx="1660656" cy="660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EE4AA-960F-AD30-F2E2-07A081DA02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r="26760"/>
          <a:stretch/>
        </p:blipFill>
        <p:spPr>
          <a:xfrm>
            <a:off x="5970551" y="5500816"/>
            <a:ext cx="582808" cy="811843"/>
          </a:xfrm>
          <a:prstGeom prst="rect">
            <a:avLst/>
          </a:prstGeom>
        </p:spPr>
      </p:pic>
      <p:pic>
        <p:nvPicPr>
          <p:cNvPr id="12" name="Picture 2" descr="Wintershall Dea Argentina S.A. (Wintershall Dea Argentina) - BNamericas">
            <a:extLst>
              <a:ext uri="{FF2B5EF4-FFF2-40B4-BE49-F238E27FC236}">
                <a16:creationId xmlns:a16="http://schemas.microsoft.com/office/drawing/2014/main" id="{BD78CDCA-63B0-77C3-30F1-18B48AB2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827" y="5388404"/>
            <a:ext cx="939215" cy="7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7B8024-CEB6-8440-AD8F-F0B972CC99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168" t="13900" r="23313" b="13885"/>
          <a:stretch/>
        </p:blipFill>
        <p:spPr>
          <a:xfrm>
            <a:off x="2361591" y="5421171"/>
            <a:ext cx="832206" cy="734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C74E2-DF0B-BA94-2C79-0BB09CEB0D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635" t="16778" r="16209" b="19197"/>
          <a:stretch/>
        </p:blipFill>
        <p:spPr>
          <a:xfrm>
            <a:off x="6744848" y="5541223"/>
            <a:ext cx="1684299" cy="614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8C34F-E43B-23DA-2494-CC1C92F82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5187" y="5543343"/>
            <a:ext cx="2121600" cy="601800"/>
          </a:xfrm>
          <a:prstGeom prst="rect">
            <a:avLst/>
          </a:prstGeom>
        </p:spPr>
      </p:pic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2D91B492-DC81-449E-E0B7-E49C1F9CA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915" y="6339977"/>
            <a:ext cx="3194957" cy="365125"/>
          </a:xfrm>
        </p:spPr>
        <p:txBody>
          <a:bodyPr/>
          <a:lstStyle/>
          <a:p>
            <a:r>
              <a:rPr lang="nl-NL" dirty="0"/>
              <a:t>copyright© 2023 - WTS Energy</a:t>
            </a:r>
          </a:p>
        </p:txBody>
      </p:sp>
    </p:spTree>
    <p:extLst>
      <p:ext uri="{BB962C8B-B14F-4D97-AF65-F5344CB8AC3E}">
        <p14:creationId xmlns:p14="http://schemas.microsoft.com/office/powerpoint/2010/main" val="2257574961"/>
      </p:ext>
    </p:extLst>
  </p:cSld>
  <p:clrMapOvr>
    <a:masterClrMapping/>
  </p:clrMapOvr>
</p:sld>
</file>

<file path=ppt/theme/theme1.xml><?xml version="1.0" encoding="utf-8"?>
<a:theme xmlns:a="http://schemas.openxmlformats.org/drawingml/2006/main" name="WTS Energy - template">
  <a:themeElements>
    <a:clrScheme name="WTS Energy">
      <a:dk1>
        <a:srgbClr val="1496D9"/>
      </a:dk1>
      <a:lt1>
        <a:sysClr val="window" lastClr="FFFFFF"/>
      </a:lt1>
      <a:dk2>
        <a:srgbClr val="FFA600"/>
      </a:dk2>
      <a:lt2>
        <a:srgbClr val="FFFFFF"/>
      </a:lt2>
      <a:accent1>
        <a:srgbClr val="FFF029"/>
      </a:accent1>
      <a:accent2>
        <a:srgbClr val="FFA600"/>
      </a:accent2>
      <a:accent3>
        <a:srgbClr val="26C4E5"/>
      </a:accent3>
      <a:accent4>
        <a:srgbClr val="1496D9"/>
      </a:accent4>
      <a:accent5>
        <a:srgbClr val="595957"/>
      </a:accent5>
      <a:accent6>
        <a:srgbClr val="050803"/>
      </a:accent6>
      <a:hlink>
        <a:srgbClr val="26C4E5"/>
      </a:hlink>
      <a:folHlink>
        <a:srgbClr val="FFA600"/>
      </a:folHlink>
    </a:clrScheme>
    <a:fontScheme name="Aangepast 2">
      <a:majorFont>
        <a:latin typeface="Fira Sans Bold"/>
        <a:ea typeface=""/>
        <a:cs typeface=""/>
      </a:majorFont>
      <a:minorFont>
        <a:latin typeface="Fir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S Energy - PP template 2022.potx" id="{F5DB68AB-1A4C-4AC7-93AB-87F5796F9A8E}" vid="{F2CECA77-5511-4DBF-B585-8DDB9FD0DE43}"/>
    </a:ext>
  </a:extLst>
</a:theme>
</file>

<file path=ppt/theme/theme2.xml><?xml version="1.0" encoding="utf-8"?>
<a:theme xmlns:a="http://schemas.openxmlformats.org/drawingml/2006/main" name="Aangepast ontwerp">
  <a:themeElements>
    <a:clrScheme name="WTS Energy">
      <a:dk1>
        <a:srgbClr val="1496D9"/>
      </a:dk1>
      <a:lt1>
        <a:sysClr val="window" lastClr="FFFFFF"/>
      </a:lt1>
      <a:dk2>
        <a:srgbClr val="FFA600"/>
      </a:dk2>
      <a:lt2>
        <a:srgbClr val="FFFFFF"/>
      </a:lt2>
      <a:accent1>
        <a:srgbClr val="FFF029"/>
      </a:accent1>
      <a:accent2>
        <a:srgbClr val="FFA600"/>
      </a:accent2>
      <a:accent3>
        <a:srgbClr val="26C4E5"/>
      </a:accent3>
      <a:accent4>
        <a:srgbClr val="1496D9"/>
      </a:accent4>
      <a:accent5>
        <a:srgbClr val="595957"/>
      </a:accent5>
      <a:accent6>
        <a:srgbClr val="050803"/>
      </a:accent6>
      <a:hlink>
        <a:srgbClr val="26C4E5"/>
      </a:hlink>
      <a:folHlink>
        <a:srgbClr val="FFA600"/>
      </a:folHlink>
    </a:clrScheme>
    <a:fontScheme name="Aangepast 1">
      <a:majorFont>
        <a:latin typeface="Fira Sans Blold"/>
        <a:ea typeface=""/>
        <a:cs typeface=""/>
      </a:majorFont>
      <a:minorFont>
        <a:latin typeface="Fir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S Energy - PP template 2022.potx" id="{F5DB68AB-1A4C-4AC7-93AB-87F5796F9A8E}" vid="{56102E27-1CF8-4E9E-9E0F-3B677838029A}"/>
    </a:ext>
  </a:extLst>
</a:theme>
</file>

<file path=ppt/theme/theme3.xml><?xml version="1.0" encoding="utf-8"?>
<a:theme xmlns:a="http://schemas.openxmlformats.org/drawingml/2006/main" name="1_Aangepast ontwerp">
  <a:themeElements>
    <a:clrScheme name="WTS Energy">
      <a:dk1>
        <a:srgbClr val="1496D9"/>
      </a:dk1>
      <a:lt1>
        <a:sysClr val="window" lastClr="FFFFFF"/>
      </a:lt1>
      <a:dk2>
        <a:srgbClr val="FFA600"/>
      </a:dk2>
      <a:lt2>
        <a:srgbClr val="FFFFFF"/>
      </a:lt2>
      <a:accent1>
        <a:srgbClr val="FFF029"/>
      </a:accent1>
      <a:accent2>
        <a:srgbClr val="FFA600"/>
      </a:accent2>
      <a:accent3>
        <a:srgbClr val="26C4E5"/>
      </a:accent3>
      <a:accent4>
        <a:srgbClr val="1496D9"/>
      </a:accent4>
      <a:accent5>
        <a:srgbClr val="595957"/>
      </a:accent5>
      <a:accent6>
        <a:srgbClr val="050803"/>
      </a:accent6>
      <a:hlink>
        <a:srgbClr val="26C4E5"/>
      </a:hlink>
      <a:folHlink>
        <a:srgbClr val="FFA600"/>
      </a:folHlink>
    </a:clrScheme>
    <a:fontScheme name="Aangepast 1">
      <a:majorFont>
        <a:latin typeface="Fira Sans Blold"/>
        <a:ea typeface=""/>
        <a:cs typeface=""/>
      </a:majorFont>
      <a:minorFont>
        <a:latin typeface="Fir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S Energy - PP template 2022.potx" id="{F5DB68AB-1A4C-4AC7-93AB-87F5796F9A8E}" vid="{0FE3A8C0-2736-409F-94AD-FD029872D590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a0422c-624d-48e4-8ddb-292fe44aa72c" xsi:nil="true"/>
    <lcf76f155ced4ddcb4097134ff3c332f xmlns="09f7284b-9e2c-4f21-9ec6-b52b021767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2BC5DEB1F9E4E92D4FA8C51FF989F" ma:contentTypeVersion="15" ma:contentTypeDescription="Create a new document." ma:contentTypeScope="" ma:versionID="7247f6586ee0b083ce9e431293082408">
  <xsd:schema xmlns:xsd="http://www.w3.org/2001/XMLSchema" xmlns:xs="http://www.w3.org/2001/XMLSchema" xmlns:p="http://schemas.microsoft.com/office/2006/metadata/properties" xmlns:ns2="09f7284b-9e2c-4f21-9ec6-b52b02176773" xmlns:ns3="66a0422c-624d-48e4-8ddb-292fe44aa72c" targetNamespace="http://schemas.microsoft.com/office/2006/metadata/properties" ma:root="true" ma:fieldsID="c25033bbbd2c5b4e77d62e8b305bf4f3" ns2:_="" ns3:_="">
    <xsd:import namespace="09f7284b-9e2c-4f21-9ec6-b52b02176773"/>
    <xsd:import namespace="66a0422c-624d-48e4-8ddb-292fe44aa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7284b-9e2c-4f21-9ec6-b52b02176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c8765db-97c0-498f-abfb-c1bc2e327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0422c-624d-48e4-8ddb-292fe44aa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bb5f4e0-ce5e-4e07-a313-304e71be2730}" ma:internalName="TaxCatchAll" ma:showField="CatchAllData" ma:web="66a0422c-624d-48e4-8ddb-292fe44aa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8ACDAF-D01A-4C58-A51C-6EEABC0F05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D49CF-732E-4464-9BDE-E7AD3A8B2587}">
  <ds:schemaRefs>
    <ds:schemaRef ds:uri="http://purl.org/dc/elements/1.1/"/>
    <ds:schemaRef ds:uri="http://schemas.microsoft.com/office/2006/documentManagement/types"/>
    <ds:schemaRef ds:uri="09f7284b-9e2c-4f21-9ec6-b52b02176773"/>
    <ds:schemaRef ds:uri="http://purl.org/dc/terms/"/>
    <ds:schemaRef ds:uri="http://schemas.openxmlformats.org/package/2006/metadata/core-properties"/>
    <ds:schemaRef ds:uri="http://purl.org/dc/dcmitype/"/>
    <ds:schemaRef ds:uri="66a0422c-624d-48e4-8ddb-292fe44aa72c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5C8988-49BC-4EC8-98B1-F0768D9F2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7284b-9e2c-4f21-9ec6-b52b02176773"/>
    <ds:schemaRef ds:uri="66a0422c-624d-48e4-8ddb-292fe44aa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WTS Energy - PP template 2022</Template>
  <TotalTime>6252</TotalTime>
  <Words>593</Words>
  <Application>Microsoft Office PowerPoint</Application>
  <PresentationFormat>Widescreen</PresentationFormat>
  <Paragraphs>199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Fira Sans</vt:lpstr>
      <vt:lpstr>WTS Energy - template</vt:lpstr>
      <vt:lpstr>Aangepast ontwerp</vt:lpstr>
      <vt:lpstr>1_Aangepast ontwerp</vt:lpstr>
      <vt:lpstr>PowerPoint Presentation</vt:lpstr>
      <vt:lpstr>PowerPoint Presentation</vt:lpstr>
      <vt:lpstr>PowerPoint Presentation</vt:lpstr>
      <vt:lpstr>PowerPoint Presentation</vt:lpstr>
      <vt:lpstr>                     Our Partnership</vt:lpstr>
      <vt:lpstr>PowerPoint Presentation</vt:lpstr>
      <vt:lpstr>Technical Services Scope</vt:lpstr>
      <vt:lpstr>WTS Energy in the Americas</vt:lpstr>
      <vt:lpstr>WTS Energy MEXICO - SUCCESFULL PROJECTS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Alex Venneker</dc:creator>
  <cp:lastModifiedBy>Ki-Nu kallvik</cp:lastModifiedBy>
  <cp:revision>125</cp:revision>
  <dcterms:created xsi:type="dcterms:W3CDTF">2022-09-27T12:44:13Z</dcterms:created>
  <dcterms:modified xsi:type="dcterms:W3CDTF">2023-04-22T16:44:49Z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0x0101008A6248A8D0C71D4786D5C0AE9C71FF5A</vt:lpwstr>
  </property>
  <property fmtid="{D5CDD505-2E9C-101B-9397-08002B2CF9AE}" pid="3" name="MediaServiceImageTags">
    <vt:lpwstr/>
  </property>
</Properties>
</file>